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23" r:id="rId5"/>
    <p:sldId id="324" r:id="rId6"/>
    <p:sldId id="326" r:id="rId7"/>
    <p:sldId id="327" r:id="rId8"/>
    <p:sldId id="329" r:id="rId9"/>
    <p:sldId id="330" r:id="rId10"/>
    <p:sldId id="331" r:id="rId11"/>
    <p:sldId id="285" r:id="rId12"/>
    <p:sldId id="332" r:id="rId13"/>
    <p:sldId id="333" r:id="rId14"/>
    <p:sldId id="334" r:id="rId15"/>
    <p:sldId id="346" r:id="rId16"/>
    <p:sldId id="336" r:id="rId17"/>
    <p:sldId id="337" r:id="rId18"/>
    <p:sldId id="284" r:id="rId19"/>
    <p:sldId id="338" r:id="rId20"/>
    <p:sldId id="339" r:id="rId21"/>
    <p:sldId id="340" r:id="rId22"/>
    <p:sldId id="341" r:id="rId23"/>
    <p:sldId id="342" r:id="rId24"/>
    <p:sldId id="344" r:id="rId25"/>
    <p:sldId id="345" r:id="rId26"/>
    <p:sldId id="282" r:id="rId27"/>
    <p:sldId id="283" r:id="rId28"/>
  </p:sldIdLst>
  <p:sldSz cx="9144000" cy="5143500" type="screen16x9"/>
  <p:notesSz cx="6858000" cy="9144000"/>
  <p:embeddedFontLst>
    <p:embeddedFont>
      <p:font typeface="Didact Gothic" panose="00000500000000000000" pitchFamily="2" charset="0"/>
      <p:regular r:id="rId30"/>
    </p:embeddedFont>
    <p:embeddedFont>
      <p:font typeface="Kristen ITC" panose="03050502040202030202" pitchFamily="66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D296A1DB-F7BA-42E1-AC00-3AC78E7E2258}">
          <p14:sldIdLst>
            <p14:sldId id="256"/>
            <p14:sldId id="257"/>
            <p14:sldId id="258"/>
            <p14:sldId id="323"/>
            <p14:sldId id="324"/>
            <p14:sldId id="326"/>
            <p14:sldId id="327"/>
            <p14:sldId id="329"/>
            <p14:sldId id="330"/>
            <p14:sldId id="331"/>
            <p14:sldId id="285"/>
            <p14:sldId id="332"/>
            <p14:sldId id="333"/>
            <p14:sldId id="334"/>
            <p14:sldId id="346"/>
            <p14:sldId id="336"/>
            <p14:sldId id="337"/>
            <p14:sldId id="284"/>
            <p14:sldId id="338"/>
            <p14:sldId id="339"/>
            <p14:sldId id="340"/>
            <p14:sldId id="341"/>
            <p14:sldId id="342"/>
            <p14:sldId id="344"/>
            <p14:sldId id="345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pPeSIauePWXioEppvbVN0aRXM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8C3EA8E4-228C-4220-A386-DD261A3C29B6}">
  <a:tblStyle styleId="{8C3EA8E4-228C-4220-A386-DD261A3C29B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6" autoAdjust="0"/>
    <p:restoredTop sz="94660"/>
  </p:normalViewPr>
  <p:slideViewPr>
    <p:cSldViewPr snapToGrid="0">
      <p:cViewPr>
        <p:scale>
          <a:sx n="86" d="100"/>
          <a:sy n="86" d="100"/>
        </p:scale>
        <p:origin x="1206" y="5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373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8228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PpkzYAN5o6g?si=8E9zWawne8N_YmBb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A5901-FA46-8893-00EE-381BD947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12" b="781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4" name="Google Shape;54;p1"/>
          <p:cNvSpPr/>
          <p:nvPr/>
        </p:nvSpPr>
        <p:spPr>
          <a:xfrm>
            <a:off x="242325" y="244600"/>
            <a:ext cx="8641200" cy="4572000"/>
          </a:xfrm>
          <a:prstGeom prst="rect">
            <a:avLst/>
          </a:prstGeom>
          <a:solidFill>
            <a:srgbClr val="EEEEEE">
              <a:alpha val="6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4825" y="823000"/>
            <a:ext cx="6836201" cy="34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veral tents on a grassy field&#10;&#10;Description automatically generated">
            <a:extLst>
              <a:ext uri="{FF2B5EF4-FFF2-40B4-BE49-F238E27FC236}">
                <a16:creationId xmlns:a16="http://schemas.microsoft.com/office/drawing/2014/main" id="{6AEDB1CE-0992-F438-4C8E-87E3D57D4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36" b="6464"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2" name="Google Shape;54;p1">
            <a:extLst>
              <a:ext uri="{FF2B5EF4-FFF2-40B4-BE49-F238E27FC236}">
                <a16:creationId xmlns:a16="http://schemas.microsoft.com/office/drawing/2014/main" id="{49920218-7895-331A-17CB-521CB19B9CD3}"/>
              </a:ext>
            </a:extLst>
          </p:cNvPr>
          <p:cNvSpPr/>
          <p:nvPr/>
        </p:nvSpPr>
        <p:spPr>
          <a:xfrm>
            <a:off x="4572000" y="-221775"/>
            <a:ext cx="4571999" cy="5587051"/>
          </a:xfrm>
          <a:prstGeom prst="rect">
            <a:avLst/>
          </a:prstGeom>
          <a:solidFill>
            <a:srgbClr val="EEEEEE">
              <a:alpha val="6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5306518" y="377975"/>
            <a:ext cx="3390232" cy="899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 dirty="0">
                <a:solidFill>
                  <a:schemeClr val="dk1"/>
                </a:solidFill>
                <a:latin typeface="Kristen ITC" panose="03050502040202030202" pitchFamily="66" charset="0"/>
                <a:ea typeface="Schoolbell"/>
                <a:cs typeface="Schoolbell"/>
                <a:sym typeface="Schoolbell"/>
              </a:rPr>
              <a:t>Our Vision</a:t>
            </a:r>
            <a:endParaRPr sz="4000" b="0" i="0" u="none" strike="noStrike" cap="none" dirty="0">
              <a:solidFill>
                <a:schemeClr val="dk1"/>
              </a:solidFill>
              <a:latin typeface="Kristen ITC" panose="03050502040202030202" pitchFamily="66" charset="0"/>
              <a:ea typeface="Schoolbell"/>
              <a:cs typeface="Schoolbell"/>
              <a:sym typeface="Schoolbel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4765288" y="1178050"/>
            <a:ext cx="4051610" cy="369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 dirty="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Our vision is to see children and young people come to a saving knowledge of Jesus Christ while at the same time, enjoying an action-packed holiday full of activities and friendship.</a:t>
            </a:r>
            <a:endParaRPr sz="2700" b="1" i="0" u="none" strike="noStrike" cap="none" dirty="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055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3"/>
          <p:cNvGraphicFramePr/>
          <p:nvPr>
            <p:extLst>
              <p:ext uri="{D42A27DB-BD31-4B8C-83A1-F6EECF244321}">
                <p14:modId xmlns:p14="http://schemas.microsoft.com/office/powerpoint/2010/main" val="3350748803"/>
              </p:ext>
            </p:extLst>
          </p:nvPr>
        </p:nvGraphicFramePr>
        <p:xfrm>
          <a:off x="257100" y="291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Discover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31st July – 7th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12 – 14 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7 - 9)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laying a game on a beach&#10;&#10;Description automatically generated">
            <a:extLst>
              <a:ext uri="{FF2B5EF4-FFF2-40B4-BE49-F238E27FC236}">
                <a16:creationId xmlns:a16="http://schemas.microsoft.com/office/drawing/2014/main" id="{84861FB7-95BD-9128-AF04-B6D9E1CD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9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BCF9281C-9606-8D82-C146-4E53F6AB2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2279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3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 with a white board&#10;&#10;Description automatically generated">
            <a:extLst>
              <a:ext uri="{FF2B5EF4-FFF2-40B4-BE49-F238E27FC236}">
                <a16:creationId xmlns:a16="http://schemas.microsoft.com/office/drawing/2014/main" id="{45BA993B-90AC-CEAD-74B8-B33CAE695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877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04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laying volleyball&#10;&#10;Description automatically generated">
            <a:extLst>
              <a:ext uri="{FF2B5EF4-FFF2-40B4-BE49-F238E27FC236}">
                <a16:creationId xmlns:a16="http://schemas.microsoft.com/office/drawing/2014/main" id="{5836D8D8-D0CE-CBEA-D79F-9438C6069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283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kayaks on a river&#10;&#10;Description automatically generated">
            <a:extLst>
              <a:ext uri="{FF2B5EF4-FFF2-40B4-BE49-F238E27FC236}">
                <a16:creationId xmlns:a16="http://schemas.microsoft.com/office/drawing/2014/main" id="{287F6767-3831-FA0F-45C3-82C38536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4374" y="-1207677"/>
            <a:ext cx="5286374" cy="7048496"/>
          </a:xfrm>
          <a:prstGeom prst="rect">
            <a:avLst/>
          </a:prstGeom>
        </p:spPr>
      </p:pic>
      <p:pic>
        <p:nvPicPr>
          <p:cNvPr id="6" name="Picture 5" descr="A group of people in kayaks&#10;&#10;Description automatically generated">
            <a:extLst>
              <a:ext uri="{FF2B5EF4-FFF2-40B4-BE49-F238E27FC236}">
                <a16:creationId xmlns:a16="http://schemas.microsoft.com/office/drawing/2014/main" id="{D760FB4C-1A46-BA21-1C04-16B8C7546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-500613"/>
            <a:ext cx="5286374" cy="70485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89EE9F8-9E63-10FF-6059-928438DE8346}"/>
              </a:ext>
            </a:extLst>
          </p:cNvPr>
          <p:cNvCxnSpPr>
            <a:cxnSpLocks/>
          </p:cNvCxnSpPr>
          <p:nvPr/>
        </p:nvCxnSpPr>
        <p:spPr>
          <a:xfrm>
            <a:off x="4572000" y="-616688"/>
            <a:ext cx="0" cy="639548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39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kitchen&#10;&#10;Description automatically generated">
            <a:extLst>
              <a:ext uri="{FF2B5EF4-FFF2-40B4-BE49-F238E27FC236}">
                <a16:creationId xmlns:a16="http://schemas.microsoft.com/office/drawing/2014/main" id="{1FE1B6C0-468F-CC96-9857-C34F53596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637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7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laying with a ball&#10;&#10;Description automatically generated">
            <a:extLst>
              <a:ext uri="{FF2B5EF4-FFF2-40B4-BE49-F238E27FC236}">
                <a16:creationId xmlns:a16="http://schemas.microsoft.com/office/drawing/2014/main" id="{8E4434D0-9F12-4342-7A02-F42CD91EB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0179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055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3"/>
          <p:cNvGraphicFramePr/>
          <p:nvPr>
            <p:extLst>
              <p:ext uri="{D42A27DB-BD31-4B8C-83A1-F6EECF244321}">
                <p14:modId xmlns:p14="http://schemas.microsoft.com/office/powerpoint/2010/main" val="3909938813"/>
              </p:ext>
            </p:extLst>
          </p:nvPr>
        </p:nvGraphicFramePr>
        <p:xfrm>
          <a:off x="257100" y="291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Discover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31st July – 7th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12 – 14 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7 - 9)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Google Shape;66;p3">
            <a:extLst>
              <a:ext uri="{FF2B5EF4-FFF2-40B4-BE49-F238E27FC236}">
                <a16:creationId xmlns:a16="http://schemas.microsoft.com/office/drawing/2014/main" id="{2A3C3386-82D2-2850-3CB3-2B911963D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038989"/>
              </p:ext>
            </p:extLst>
          </p:nvPr>
        </p:nvGraphicFramePr>
        <p:xfrm>
          <a:off x="257100" y="1887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Equip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7th August – 14th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15 – 17 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10 - 12)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8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5B2C321-B337-75DD-B465-7820CE07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4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on a hill&#10;&#10;Description automatically generated">
            <a:extLst>
              <a:ext uri="{FF2B5EF4-FFF2-40B4-BE49-F238E27FC236}">
                <a16:creationId xmlns:a16="http://schemas.microsoft.com/office/drawing/2014/main" id="{1E77E174-2FE5-BCB0-B15B-5D5DEA29F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0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blowing a kiss on a table&#10;&#10;Description automatically generated">
            <a:extLst>
              <a:ext uri="{FF2B5EF4-FFF2-40B4-BE49-F238E27FC236}">
                <a16:creationId xmlns:a16="http://schemas.microsoft.com/office/drawing/2014/main" id="{FBC18DDF-7252-DD5D-A8A5-87268BB0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7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A10F-7A54-E369-56D5-34AD909C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group of people eating at a table&#10;&#10;Description automatically generated">
            <a:extLst>
              <a:ext uri="{FF2B5EF4-FFF2-40B4-BE49-F238E27FC236}">
                <a16:creationId xmlns:a16="http://schemas.microsoft.com/office/drawing/2014/main" id="{1FE5F80A-1CAA-8A44-D0D6-3A6ED01CD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9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girls standing on surfboards on a beach&#10;&#10;Description automatically generated">
            <a:extLst>
              <a:ext uri="{FF2B5EF4-FFF2-40B4-BE49-F238E27FC236}">
                <a16:creationId xmlns:a16="http://schemas.microsoft.com/office/drawing/2014/main" id="{1E7B0014-162A-FD63-CA56-7D9A99912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3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dancing in a room&#10;&#10;Description automatically generated">
            <a:extLst>
              <a:ext uri="{FF2B5EF4-FFF2-40B4-BE49-F238E27FC236}">
                <a16:creationId xmlns:a16="http://schemas.microsoft.com/office/drawing/2014/main" id="{A77E1E4A-7276-35A4-A611-EBABBA49E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055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3"/>
          <p:cNvGraphicFramePr/>
          <p:nvPr>
            <p:extLst>
              <p:ext uri="{D42A27DB-BD31-4B8C-83A1-F6EECF244321}">
                <p14:modId xmlns:p14="http://schemas.microsoft.com/office/powerpoint/2010/main" val="1916772335"/>
              </p:ext>
            </p:extLst>
          </p:nvPr>
        </p:nvGraphicFramePr>
        <p:xfrm>
          <a:off x="257100" y="291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Discover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21st July – 7th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12 – 14 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7 - 9)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Google Shape;66;p3">
            <a:extLst>
              <a:ext uri="{FF2B5EF4-FFF2-40B4-BE49-F238E27FC236}">
                <a16:creationId xmlns:a16="http://schemas.microsoft.com/office/drawing/2014/main" id="{2A3C3386-82D2-2850-3CB3-2B911963D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1319198"/>
              </p:ext>
            </p:extLst>
          </p:nvPr>
        </p:nvGraphicFramePr>
        <p:xfrm>
          <a:off x="257100" y="1887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Equip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7th August – 14th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15 – 17 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10 - 12)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Google Shape;66;p3">
            <a:extLst>
              <a:ext uri="{FF2B5EF4-FFF2-40B4-BE49-F238E27FC236}">
                <a16:creationId xmlns:a16="http://schemas.microsoft.com/office/drawing/2014/main" id="{52B267C4-5178-3457-8EA2-83AA25B30F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2024479"/>
              </p:ext>
            </p:extLst>
          </p:nvPr>
        </p:nvGraphicFramePr>
        <p:xfrm>
          <a:off x="257100" y="3483500"/>
          <a:ext cx="8629800" cy="1368500"/>
        </p:xfrm>
        <a:graphic>
          <a:graphicData uri="http://schemas.openxmlformats.org/drawingml/2006/table">
            <a:tbl>
              <a:tblPr>
                <a:noFill/>
                <a:tableStyleId>{8C3EA8E4-228C-4220-A386-DD261A3C29B6}</a:tableStyleId>
              </a:tblPr>
              <a:tblGrid>
                <a:gridCol w="28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GB" sz="4000" u="none" strike="noStrike" cap="none" dirty="0">
                          <a:solidFill>
                            <a:schemeClr val="lt1"/>
                          </a:solidFill>
                          <a:latin typeface="Kristen ITC" panose="03050502040202030202" pitchFamily="66" charset="0"/>
                          <a:ea typeface="Schoolbell"/>
                          <a:cs typeface="Schoolbell"/>
                          <a:sym typeface="Schoolbell"/>
                        </a:rPr>
                        <a:t>Explore</a:t>
                      </a:r>
                      <a:endParaRPr sz="4000" u="none" strike="noStrike" cap="none" dirty="0">
                        <a:solidFill>
                          <a:schemeClr val="lt1"/>
                        </a:solidFill>
                        <a:latin typeface="Kristen ITC" panose="03050502040202030202" pitchFamily="66" charset="0"/>
                        <a:ea typeface="Schoolbell"/>
                        <a:cs typeface="Schoolbell"/>
                        <a:sym typeface="Schoolbell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400"/>
                        <a:buFont typeface="Arial"/>
                        <a:buNone/>
                      </a:pPr>
                      <a:r>
                        <a:rPr lang="en-GB" sz="3400" u="none" strike="noStrike" cap="none" dirty="0">
                          <a:solidFill>
                            <a:schemeClr val="lt1"/>
                          </a:solidFill>
                        </a:rPr>
                        <a:t>14th August – 20th August</a:t>
                      </a:r>
                      <a:endParaRPr sz="34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9 - 11yrs old</a:t>
                      </a:r>
                      <a:endParaRPr sz="2400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GB" sz="2400" u="none" strike="noStrike" cap="none" dirty="0">
                          <a:solidFill>
                            <a:schemeClr val="lt1"/>
                          </a:solidFill>
                        </a:rPr>
                        <a:t>(school yrs 4 – 6)</a:t>
                      </a:r>
                      <a:endParaRPr sz="13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55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playing football&#10;&#10;Description automatically generated">
            <a:extLst>
              <a:ext uri="{FF2B5EF4-FFF2-40B4-BE49-F238E27FC236}">
                <a16:creationId xmlns:a16="http://schemas.microsoft.com/office/drawing/2014/main" id="{26085F31-BDC5-28F0-5973-DE34B81FC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7733140B-2558-B608-256E-4BE742993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3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on a go-kart&#10;&#10;Description automatically generated">
            <a:extLst>
              <a:ext uri="{FF2B5EF4-FFF2-40B4-BE49-F238E27FC236}">
                <a16:creationId xmlns:a16="http://schemas.microsoft.com/office/drawing/2014/main" id="{9C43FFC7-F86B-ED88-CEE5-036BA3026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8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playing football on a beach&#10;&#10;Description automatically generated">
            <a:extLst>
              <a:ext uri="{FF2B5EF4-FFF2-40B4-BE49-F238E27FC236}">
                <a16:creationId xmlns:a16="http://schemas.microsoft.com/office/drawing/2014/main" id="{2480A6F1-9F2B-A8A5-A680-8AB2D141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3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field&#10;&#10;Description automatically generated">
            <a:extLst>
              <a:ext uri="{FF2B5EF4-FFF2-40B4-BE49-F238E27FC236}">
                <a16:creationId xmlns:a16="http://schemas.microsoft.com/office/drawing/2014/main" id="{E60C39DA-96A3-5A07-819A-3CEF85266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blue hats&#10;&#10;Description automatically generated">
            <a:extLst>
              <a:ext uri="{FF2B5EF4-FFF2-40B4-BE49-F238E27FC236}">
                <a16:creationId xmlns:a16="http://schemas.microsoft.com/office/drawing/2014/main" id="{B8FC3B8F-B9C3-9BFA-4971-A2D6494CD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playing with legos&#10;&#10;Description automatically generated">
            <a:extLst>
              <a:ext uri="{FF2B5EF4-FFF2-40B4-BE49-F238E27FC236}">
                <a16:creationId xmlns:a16="http://schemas.microsoft.com/office/drawing/2014/main" id="{E0EB9A81-6BD5-3E55-9354-6186F6CE5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4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laying volleyball&#10;&#10;Description automatically generated">
            <a:extLst>
              <a:ext uri="{FF2B5EF4-FFF2-40B4-BE49-F238E27FC236}">
                <a16:creationId xmlns:a16="http://schemas.microsoft.com/office/drawing/2014/main" id="{ED1B1AB9-E28D-0C5F-DBB0-DF969AC18A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13" b="2813"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189" name="Google Shape;189;p4"/>
          <p:cNvSpPr/>
          <p:nvPr/>
        </p:nvSpPr>
        <p:spPr>
          <a:xfrm>
            <a:off x="6789900" y="244600"/>
            <a:ext cx="2093700" cy="1333800"/>
          </a:xfrm>
          <a:prstGeom prst="rect">
            <a:avLst/>
          </a:prstGeom>
          <a:solidFill>
            <a:srgbClr val="EEEEEE">
              <a:alpha val="698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 txBox="1"/>
          <p:nvPr/>
        </p:nvSpPr>
        <p:spPr>
          <a:xfrm>
            <a:off x="6877500" y="317950"/>
            <a:ext cx="1918500" cy="11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 u="sng">
                <a:solidFill>
                  <a:srgbClr val="0097A7"/>
                </a:solid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2700" b="1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 u="sng">
                <a:solidFill>
                  <a:srgbClr val="0097A7"/>
                </a:solid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video</a:t>
            </a:r>
            <a:endParaRPr sz="2700" b="1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set over the ocean&#10;&#10;Description automatically generated">
            <a:extLst>
              <a:ext uri="{FF2B5EF4-FFF2-40B4-BE49-F238E27FC236}">
                <a16:creationId xmlns:a16="http://schemas.microsoft.com/office/drawing/2014/main" id="{26E8F404-087F-E097-732F-602F2EFE73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00" b="1250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5" name="Google Shape;195;p5"/>
          <p:cNvSpPr/>
          <p:nvPr/>
        </p:nvSpPr>
        <p:spPr>
          <a:xfrm>
            <a:off x="7858525" y="4455400"/>
            <a:ext cx="1229700" cy="609600"/>
          </a:xfrm>
          <a:prstGeom prst="rect">
            <a:avLst/>
          </a:prstGeom>
          <a:solidFill>
            <a:srgbClr val="EEEEEE">
              <a:alpha val="698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162300" y="148650"/>
            <a:ext cx="4240500" cy="4846200"/>
          </a:xfrm>
          <a:prstGeom prst="rect">
            <a:avLst/>
          </a:prstGeom>
          <a:solidFill>
            <a:srgbClr val="EEEEEE">
              <a:alpha val="6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794" y="244413"/>
            <a:ext cx="2665512" cy="1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1086" y="1527951"/>
            <a:ext cx="1922928" cy="19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 descr="A black and white 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97851" y="4490039"/>
            <a:ext cx="1151048" cy="54032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5"/>
          <p:cNvSpPr txBox="1"/>
          <p:nvPr/>
        </p:nvSpPr>
        <p:spPr>
          <a:xfrm>
            <a:off x="162300" y="3465719"/>
            <a:ext cx="4240500" cy="143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dirty="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Equip &amp; Discover: £165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£180 with £15 deposit before 31 Dec 2025</a:t>
            </a:r>
            <a:endParaRPr sz="1600" b="1" dirty="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dirty="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rPr>
              <a:t>Explore: £140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£125 with £15 deposit before 31 Dec 2025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lang="en-GB" sz="2700" b="1" dirty="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animBg="1"/>
      <p:bldP spid="200" grpId="0"/>
    </p:bldLst>
  </p:timing>
</p:sld>
</file>

<file path=ppt/theme/theme1.xml><?xml version="1.0" encoding="utf-8"?>
<a:theme xmlns:a="http://schemas.openxmlformats.org/drawingml/2006/main" name="Menadu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D8DC1"/>
      </a:accent1>
      <a:accent2>
        <a:srgbClr val="AFD5DD"/>
      </a:accent2>
      <a:accent3>
        <a:srgbClr val="9CC055"/>
      </a:accent3>
      <a:accent4>
        <a:srgbClr val="F7DE3E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176</Words>
  <Application>Microsoft Office PowerPoint</Application>
  <PresentationFormat>On-screen Show (16:9)</PresentationFormat>
  <Paragraphs>32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Didact Gothic</vt:lpstr>
      <vt:lpstr>Arial</vt:lpstr>
      <vt:lpstr>Kristen ITC</vt:lpstr>
      <vt:lpstr>Menadue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Kate Lawson</cp:lastModifiedBy>
  <cp:revision>10</cp:revision>
  <dcterms:modified xsi:type="dcterms:W3CDTF">2026-11-03T21:46:57Z</dcterms:modified>
</cp:coreProperties>
</file>